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5750A0C7-B642-42B8-BC1B-F76B5EF8D21C}">
  <a:tblStyle styleId="{5750A0C7-B642-42B8-BC1B-F76B5EF8D2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5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53a183569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753a1835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4756cf5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4756cf5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84756cf59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84756cf59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4756cf59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4756cf59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4756cf595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4756cf59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4756cf595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4756cf595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4756cf59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4756cf59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4756cf595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4756cf59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4756cf595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84756cf59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84756cf595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84756cf595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4756cf595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4756cf595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53a183569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753a18356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53a18356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53a18356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4756cf595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4756cf595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84756cf595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84756cf595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503fbdc0_1_1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1f503fbdc0_1_150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503fbdc0_1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1f503fbdc0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53a183569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753a18356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53a183569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753a18356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53a183569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753a18356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53a183569_0_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753a18356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53a183569_0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753a18356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53a183569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753a18356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and intro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11708" y="21161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11700" y="4205725"/>
            <a:ext cx="8151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ASU_Horiz_RGB_Digital_MaroonGold.png"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45068" y="187047"/>
            <a:ext cx="3844970" cy="106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ld chapter break or bold statement gold">
  <p:cSld name="Gold chapter break or bold statement gold">
    <p:bg>
      <p:bgPr>
        <a:solidFill>
          <a:schemeClr val="accen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type="title"/>
          </p:nvPr>
        </p:nvSpPr>
        <p:spPr>
          <a:xfrm>
            <a:off x="311700" y="826025"/>
            <a:ext cx="624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ld chapter break or bold statement gold 2">
  <p:cSld name="Gold chapter break or bold statement gold_2">
    <p:bg>
      <p:bgPr>
        <a:solidFill>
          <a:schemeClr val="accent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7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" name="Google Shape;45;p12"/>
          <p:cNvSpPr txBox="1"/>
          <p:nvPr>
            <p:ph idx="1" type="subTitle"/>
          </p:nvPr>
        </p:nvSpPr>
        <p:spPr>
          <a:xfrm>
            <a:off x="43682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ld chapter break or bold statement gold 1">
  <p:cSld name="Gold chapter break or bold statement gold_1">
    <p:bg>
      <p:bgPr>
        <a:solidFill>
          <a:schemeClr val="accent2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type="title"/>
          </p:nvPr>
        </p:nvSpPr>
        <p:spPr>
          <a:xfrm>
            <a:off x="311700" y="826025"/>
            <a:ext cx="624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6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hapter break bar">
  <p:cSld name="Chapter break ba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/>
          <p:nvPr/>
        </p:nvSpPr>
        <p:spPr>
          <a:xfrm>
            <a:off x="0" y="1314450"/>
            <a:ext cx="9144000" cy="154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3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4"/>
          <p:cNvSpPr txBox="1"/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hapter break maroon bar">
  <p:cSld name="Chapter break maroon ba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5"/>
          <p:cNvSpPr/>
          <p:nvPr/>
        </p:nvSpPr>
        <p:spPr>
          <a:xfrm>
            <a:off x="0" y="1314450"/>
            <a:ext cx="9144000" cy="154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37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15"/>
          <p:cNvSpPr txBox="1"/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with 3 column 1">
  <p:cSld name="Headline with 3 colum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6215500" y="11630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3274550" y="118466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6"/>
          <p:cNvSpPr txBox="1"/>
          <p:nvPr>
            <p:ph idx="3" type="body"/>
          </p:nvPr>
        </p:nvSpPr>
        <p:spPr>
          <a:xfrm>
            <a:off x="405375" y="12048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with text 1">
  <p:cSld name="TITLE_ONLY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17"/>
          <p:cNvSpPr txBox="1"/>
          <p:nvPr>
            <p:ph idx="1" type="body"/>
          </p:nvPr>
        </p:nvSpPr>
        <p:spPr>
          <a:xfrm>
            <a:off x="311699" y="1204825"/>
            <a:ext cx="7820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 title and description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 txBox="1"/>
          <p:nvPr>
            <p:ph type="title"/>
          </p:nvPr>
        </p:nvSpPr>
        <p:spPr>
          <a:xfrm>
            <a:off x="265500" y="393025"/>
            <a:ext cx="48438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2pPr>
            <a:lvl3pPr indent="0"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3pPr>
            <a:lvl4pPr indent="0"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4pPr>
            <a:lvl5pPr indent="0"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5pPr>
            <a:lvl6pPr indent="0"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6pPr>
            <a:lvl7pPr indent="0"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7pPr>
            <a:lvl8pPr indent="0"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8pPr>
            <a:lvl9pPr indent="0"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8"/>
          <p:cNvSpPr txBox="1"/>
          <p:nvPr>
            <p:ph idx="1" type="subTitle"/>
          </p:nvPr>
        </p:nvSpPr>
        <p:spPr>
          <a:xfrm>
            <a:off x="5451275" y="571350"/>
            <a:ext cx="29046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Intro Option 2">
  <p:cSld name="Cover Intro Option 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7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" name="Google Shape;70;p20"/>
          <p:cNvSpPr txBox="1"/>
          <p:nvPr>
            <p:ph idx="1" type="subTitle"/>
          </p:nvPr>
        </p:nvSpPr>
        <p:spPr>
          <a:xfrm>
            <a:off x="36062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1" name="Google Shape;71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375" y="3799423"/>
            <a:ext cx="3464700" cy="96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and intro" type="title">
  <p:cSld name="TITL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ctrTitle"/>
          </p:nvPr>
        </p:nvSpPr>
        <p:spPr>
          <a:xfrm>
            <a:off x="311708" y="21161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21"/>
          <p:cNvSpPr txBox="1"/>
          <p:nvPr>
            <p:ph idx="1" type="subTitle"/>
          </p:nvPr>
        </p:nvSpPr>
        <p:spPr>
          <a:xfrm>
            <a:off x="311700" y="4205725"/>
            <a:ext cx="8151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ASU_Horiz_RGB_Digital_MaroonGold.png" id="75" name="Google Shape;75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45068" y="187047"/>
            <a:ext cx="3844969" cy="10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hapter break agenda">
  <p:cSld name="Custom Layout 1 1_1">
    <p:bg>
      <p:bgPr>
        <a:solidFill>
          <a:srgbClr val="000000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4100" y="2045225"/>
            <a:ext cx="2787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i="0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2pPr>
            <a:lvl3pPr indent="0"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3pPr>
            <a:lvl4pPr indent="0"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4pPr>
            <a:lvl5pPr indent="0"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5pPr>
            <a:lvl6pPr indent="0"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6pPr>
            <a:lvl7pPr indent="0"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7pPr>
            <a:lvl8pPr indent="0"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8pPr>
            <a:lvl9pPr indent="0"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b="1"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/>
        </p:nvSpPr>
        <p:spPr>
          <a:xfrm>
            <a:off x="3664990" y="371598"/>
            <a:ext cx="1057200" cy="35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1100">
              <a:solidFill>
                <a:schemeClr val="accent1"/>
              </a:solidFill>
            </a:endParaRP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925925" y="1039900"/>
            <a:ext cx="3589500" cy="27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ld chapter break or bold statement gold">
  <p:cSld name="Gold chapter break or bold statement gold">
    <p:bg>
      <p:bgPr>
        <a:solidFill>
          <a:schemeClr val="accen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2"/>
          <p:cNvSpPr txBox="1"/>
          <p:nvPr>
            <p:ph type="title"/>
          </p:nvPr>
        </p:nvSpPr>
        <p:spPr>
          <a:xfrm>
            <a:off x="311700" y="826025"/>
            <a:ext cx="624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6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hapter break agenda">
  <p:cSld name="Chapter break agenda">
    <p:bg>
      <p:bgPr>
        <a:solidFill>
          <a:srgbClr val="000000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/>
          <p:nvPr>
            <p:ph type="title"/>
          </p:nvPr>
        </p:nvSpPr>
        <p:spPr>
          <a:xfrm>
            <a:off x="464100" y="2045225"/>
            <a:ext cx="2787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i="0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sz="4800">
                <a:solidFill>
                  <a:srgbClr val="FFFFFF"/>
                </a:solidFill>
              </a:defRPr>
            </a:lvl2pPr>
            <a:lvl3pPr indent="0"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sz="4800">
                <a:solidFill>
                  <a:srgbClr val="FFFFFF"/>
                </a:solidFill>
              </a:defRPr>
            </a:lvl3pPr>
            <a:lvl4pPr indent="0"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sz="4800">
                <a:solidFill>
                  <a:srgbClr val="FFFFFF"/>
                </a:solidFill>
              </a:defRPr>
            </a:lvl4pPr>
            <a:lvl5pPr indent="0"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sz="4800">
                <a:solidFill>
                  <a:srgbClr val="FFFFFF"/>
                </a:solidFill>
              </a:defRPr>
            </a:lvl5pPr>
            <a:lvl6pPr indent="0"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sz="4800">
                <a:solidFill>
                  <a:srgbClr val="FFFFFF"/>
                </a:solidFill>
              </a:defRPr>
            </a:lvl6pPr>
            <a:lvl7pPr indent="0"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sz="4800">
                <a:solidFill>
                  <a:srgbClr val="FFFFFF"/>
                </a:solidFill>
              </a:defRPr>
            </a:lvl7pPr>
            <a:lvl8pPr indent="0"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sz="4800">
                <a:solidFill>
                  <a:srgbClr val="FFFFFF"/>
                </a:solidFill>
              </a:defRPr>
            </a:lvl8pPr>
            <a:lvl9pPr indent="0"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1"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23"/>
          <p:cNvSpPr txBox="1"/>
          <p:nvPr/>
        </p:nvSpPr>
        <p:spPr>
          <a:xfrm>
            <a:off x="3664989" y="371598"/>
            <a:ext cx="1057200" cy="35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/>
              <a:buNone/>
            </a:pPr>
            <a:r>
              <a:rPr b="0" i="0" lang="en" sz="225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/>
          </a:p>
        </p:txBody>
      </p:sp>
      <p:sp>
        <p:nvSpPr>
          <p:cNvPr id="81" name="Google Shape;81;p23"/>
          <p:cNvSpPr txBox="1"/>
          <p:nvPr>
            <p:ph idx="1" type="subTitle"/>
          </p:nvPr>
        </p:nvSpPr>
        <p:spPr>
          <a:xfrm>
            <a:off x="4925925" y="1039900"/>
            <a:ext cx="3589500" cy="27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hapter break bar">
  <p:cSld name="Chapter break ba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4"/>
          <p:cNvSpPr/>
          <p:nvPr/>
        </p:nvSpPr>
        <p:spPr>
          <a:xfrm>
            <a:off x="0" y="1314450"/>
            <a:ext cx="9144000" cy="154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3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4"/>
          <p:cNvSpPr txBox="1"/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hapter break maroon bar">
  <p:cSld name="Chapter break maroon ba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5"/>
          <p:cNvSpPr/>
          <p:nvPr/>
        </p:nvSpPr>
        <p:spPr>
          <a:xfrm>
            <a:off x="0" y="1314450"/>
            <a:ext cx="9144000" cy="154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37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5"/>
          <p:cNvSpPr txBox="1"/>
          <p:nvPr>
            <p:ph type="title"/>
          </p:nvPr>
        </p:nvSpPr>
        <p:spPr>
          <a:xfrm>
            <a:off x="381837" y="1600200"/>
            <a:ext cx="81129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with 3 column 1">
  <p:cSld name="Headline with 3 column 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  <a:highlight>
                  <a:schemeClr val="accent1"/>
                </a:highlight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  <a:highlight>
                  <a:schemeClr val="accent1"/>
                </a:highlight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  <a:highlight>
                  <a:schemeClr val="accent1"/>
                </a:highlight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  <a:highlight>
                  <a:schemeClr val="accent1"/>
                </a:highlight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  <a:highlight>
                  <a:schemeClr val="accent1"/>
                </a:highlight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  <a:highlight>
                  <a:schemeClr val="accent1"/>
                </a:highlight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  <a:highlight>
                  <a:schemeClr val="accent1"/>
                </a:highlight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90" name="Google Shape;90;p26"/>
          <p:cNvSpPr txBox="1"/>
          <p:nvPr>
            <p:ph idx="1" type="body"/>
          </p:nvPr>
        </p:nvSpPr>
        <p:spPr>
          <a:xfrm>
            <a:off x="6215500" y="11630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6"/>
          <p:cNvSpPr txBox="1"/>
          <p:nvPr>
            <p:ph idx="2" type="body"/>
          </p:nvPr>
        </p:nvSpPr>
        <p:spPr>
          <a:xfrm>
            <a:off x="3274550" y="118466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Google Shape;92;p26"/>
          <p:cNvSpPr txBox="1"/>
          <p:nvPr>
            <p:ph idx="3" type="body"/>
          </p:nvPr>
        </p:nvSpPr>
        <p:spPr>
          <a:xfrm>
            <a:off x="405375" y="12048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with text 1">
  <p:cSld name="Headline with text 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27"/>
          <p:cNvSpPr txBox="1"/>
          <p:nvPr>
            <p:ph idx="1" type="body"/>
          </p:nvPr>
        </p:nvSpPr>
        <p:spPr>
          <a:xfrm>
            <a:off x="311698" y="1204825"/>
            <a:ext cx="78204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 title and description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8"/>
          <p:cNvSpPr/>
          <p:nvPr/>
        </p:nvSpPr>
        <p:spPr>
          <a:xfrm>
            <a:off x="4572000" y="-134650"/>
            <a:ext cx="4572000" cy="527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2">
  <p:cSld name="Custom Layout 2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" name="Google Shape;103;p29"/>
          <p:cNvSpPr/>
          <p:nvPr/>
        </p:nvSpPr>
        <p:spPr>
          <a:xfrm>
            <a:off x="-19225" y="1760200"/>
            <a:ext cx="9163200" cy="343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with text" type="titleOnly">
  <p:cSld name="TITLE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30"/>
          <p:cNvSpPr txBox="1"/>
          <p:nvPr>
            <p:ph idx="1" type="body"/>
          </p:nvPr>
        </p:nvSpPr>
        <p:spPr>
          <a:xfrm>
            <a:off x="100575" y="1204825"/>
            <a:ext cx="8031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with 3 column">
  <p:cSld name="Headline with 3 column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31"/>
          <p:cNvSpPr txBox="1"/>
          <p:nvPr>
            <p:ph idx="1" type="body"/>
          </p:nvPr>
        </p:nvSpPr>
        <p:spPr>
          <a:xfrm>
            <a:off x="6215500" y="11630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31"/>
          <p:cNvSpPr txBox="1"/>
          <p:nvPr>
            <p:ph idx="2" type="body"/>
          </p:nvPr>
        </p:nvSpPr>
        <p:spPr>
          <a:xfrm>
            <a:off x="3274550" y="118466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31"/>
          <p:cNvSpPr txBox="1"/>
          <p:nvPr>
            <p:ph idx="3" type="body"/>
          </p:nvPr>
        </p:nvSpPr>
        <p:spPr>
          <a:xfrm>
            <a:off x="405375" y="12048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with text" type="titleOnly">
  <p:cSld name="TITLE_ONL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00575" y="1204825"/>
            <a:ext cx="8031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Custom Layout 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2"/>
          <p:cNvSpPr txBox="1"/>
          <p:nvPr>
            <p:ph idx="1" type="subTitle"/>
          </p:nvPr>
        </p:nvSpPr>
        <p:spPr>
          <a:xfrm>
            <a:off x="311700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Google Shape;114;p32"/>
          <p:cNvSpPr txBox="1"/>
          <p:nvPr>
            <p:ph type="title"/>
          </p:nvPr>
        </p:nvSpPr>
        <p:spPr>
          <a:xfrm>
            <a:off x="311700" y="1130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7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ll out plus image">
  <p:cSld name="Call out plus imag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3"/>
          <p:cNvSpPr txBox="1"/>
          <p:nvPr>
            <p:ph type="title"/>
          </p:nvPr>
        </p:nvSpPr>
        <p:spPr>
          <a:xfrm>
            <a:off x="218900" y="228975"/>
            <a:ext cx="1860300" cy="23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ll out plus image 1">
  <p:cSld name="Call out plus image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4"/>
          <p:cNvSpPr txBox="1"/>
          <p:nvPr>
            <p:ph type="title"/>
          </p:nvPr>
        </p:nvSpPr>
        <p:spPr>
          <a:xfrm>
            <a:off x="218900" y="228975"/>
            <a:ext cx="1860300" cy="23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ld chapter break or bold statement gold 2">
  <p:cSld name="Gold chapter break or bold statement gold 2">
    <p:bg>
      <p:bgPr>
        <a:solidFill>
          <a:schemeClr val="accen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5"/>
          <p:cNvSpPr txBox="1"/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7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35"/>
          <p:cNvSpPr txBox="1"/>
          <p:nvPr>
            <p:ph idx="1" type="subTitle"/>
          </p:nvPr>
        </p:nvSpPr>
        <p:spPr>
          <a:xfrm>
            <a:off x="43682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Gold chapter break or bold statement gold 1">
  <p:cSld name="Gold chapter break or bold statement gold 1">
    <p:bg>
      <p:bgPr>
        <a:solidFill>
          <a:schemeClr val="accent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6"/>
          <p:cNvSpPr txBox="1"/>
          <p:nvPr>
            <p:ph type="title"/>
          </p:nvPr>
        </p:nvSpPr>
        <p:spPr>
          <a:xfrm>
            <a:off x="311700" y="826025"/>
            <a:ext cx="624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6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6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with 3 column">
  <p:cSld name="1_Title only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6215500" y="11630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3274550" y="118466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3" type="body"/>
          </p:nvPr>
        </p:nvSpPr>
        <p:spPr>
          <a:xfrm>
            <a:off x="405375" y="1204825"/>
            <a:ext cx="24036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CUSTOM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idx="1" type="subTitle"/>
          </p:nvPr>
        </p:nvSpPr>
        <p:spPr>
          <a:xfrm>
            <a:off x="311700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1130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ll out plus image">
  <p:cSld name="CUSTOM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218900" y="228975"/>
            <a:ext cx="1860300" cy="23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 title and descripti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4572000" y="-134650"/>
            <a:ext cx="4572000" cy="527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" name="Google Shape;32;p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2">
  <p:cSld name="CUSTOM_2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6" name="Google Shape;36;p9"/>
          <p:cNvSpPr/>
          <p:nvPr/>
        </p:nvSpPr>
        <p:spPr>
          <a:xfrm>
            <a:off x="-19225" y="1760200"/>
            <a:ext cx="9163200" cy="343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Intro Option 2">
  <p:cSld name="Cover Intro Option 2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/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7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" name="Google Shape;39;p10"/>
          <p:cNvSpPr txBox="1"/>
          <p:nvPr>
            <p:ph idx="1" type="subTitle"/>
          </p:nvPr>
        </p:nvSpPr>
        <p:spPr>
          <a:xfrm>
            <a:off x="436825" y="1005325"/>
            <a:ext cx="75087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40" name="Google Shape;4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375" y="3799424"/>
            <a:ext cx="3464700" cy="96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" name="Google Shape;6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7"/>
          <p:cNvSpPr txBox="1"/>
          <p:nvPr>
            <p:ph type="title"/>
          </p:nvPr>
        </p:nvSpPr>
        <p:spPr>
          <a:xfrm>
            <a:off x="311700" y="1283225"/>
            <a:ext cx="8520600" cy="11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3600"/>
              <a:t>SCEL Fraud Detection Analysis</a:t>
            </a:r>
            <a:endParaRPr sz="3600"/>
          </a:p>
        </p:txBody>
      </p:sp>
      <p:sp>
        <p:nvSpPr>
          <p:cNvPr id="129" name="Google Shape;129;p37"/>
          <p:cNvSpPr txBox="1"/>
          <p:nvPr>
            <p:ph idx="1" type="subTitle"/>
          </p:nvPr>
        </p:nvSpPr>
        <p:spPr>
          <a:xfrm>
            <a:off x="382075" y="3011100"/>
            <a:ext cx="75087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2400">
                <a:highlight>
                  <a:srgbClr val="FFC000"/>
                </a:highlight>
              </a:rPr>
              <a:t>Presented by: </a:t>
            </a:r>
            <a:r>
              <a:rPr lang="en" sz="2400">
                <a:solidFill>
                  <a:schemeClr val="dk1"/>
                </a:solidFill>
                <a:highlight>
                  <a:srgbClr val="FFC000"/>
                </a:highlight>
              </a:rPr>
              <a:t>Dushyant Bhatia, Noah Cornelius, Rohit Chaudhari, Tianlin Tan</a:t>
            </a:r>
            <a:endParaRPr sz="2400">
              <a:solidFill>
                <a:schemeClr val="dk1"/>
              </a:solidFill>
              <a:highlight>
                <a:srgbClr val="FFC000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6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EDA : Feature Engineering</a:t>
            </a:r>
            <a:endParaRPr sz="2400"/>
          </a:p>
        </p:txBody>
      </p:sp>
      <p:sp>
        <p:nvSpPr>
          <p:cNvPr id="182" name="Google Shape;182;p46"/>
          <p:cNvSpPr txBox="1"/>
          <p:nvPr>
            <p:ph idx="1" type="subTitle"/>
          </p:nvPr>
        </p:nvSpPr>
        <p:spPr>
          <a:xfrm>
            <a:off x="311700" y="723125"/>
            <a:ext cx="85206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Feature 1: Cashes Ratio [Total Instant Cashes / Instant Cashes Count]</a:t>
            </a:r>
            <a:endParaRPr sz="1800"/>
          </a:p>
        </p:txBody>
      </p:sp>
      <p:pic>
        <p:nvPicPr>
          <p:cNvPr id="183" name="Google Shape;18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2475" y="1232525"/>
            <a:ext cx="5139819" cy="375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46"/>
          <p:cNvSpPr txBox="1"/>
          <p:nvPr/>
        </p:nvSpPr>
        <p:spPr>
          <a:xfrm>
            <a:off x="214275" y="1331775"/>
            <a:ext cx="3478200" cy="26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The plot represents the distribution of the new engineered feature, “Cashes ratio”.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The graph shows different spread of the feature for the two classes (fraud and not fraud).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Although their median lies about the same point, the distribution is little different adding value to the model.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7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EDA : Feature Engineering</a:t>
            </a:r>
            <a:endParaRPr sz="2400"/>
          </a:p>
        </p:txBody>
      </p:sp>
      <p:sp>
        <p:nvSpPr>
          <p:cNvPr id="190" name="Google Shape;190;p47"/>
          <p:cNvSpPr txBox="1"/>
          <p:nvPr>
            <p:ph idx="1" type="subTitle"/>
          </p:nvPr>
        </p:nvSpPr>
        <p:spPr>
          <a:xfrm>
            <a:off x="311700" y="723125"/>
            <a:ext cx="85206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Feature 2: Cashes </a:t>
            </a:r>
            <a:r>
              <a:rPr lang="en" sz="1800"/>
              <a:t>To Sales Ratio</a:t>
            </a:r>
            <a:r>
              <a:rPr lang="en" sz="1800"/>
              <a:t> [Total Instant Cashes/ Total Instant Sales]</a:t>
            </a:r>
            <a:endParaRPr sz="1800"/>
          </a:p>
        </p:txBody>
      </p:sp>
      <p:pic>
        <p:nvPicPr>
          <p:cNvPr id="191" name="Google Shape;19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1225" y="1080125"/>
            <a:ext cx="4981087" cy="375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47"/>
          <p:cNvSpPr txBox="1"/>
          <p:nvPr/>
        </p:nvSpPr>
        <p:spPr>
          <a:xfrm>
            <a:off x="311700" y="1080125"/>
            <a:ext cx="3306600" cy="28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The plot represents the distribution of the new engineered feature, “Cashes to sales ratio”.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The graph shows different spread of the feature for the two classes (fraud and not fraud).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Although their median lies about the same point, the distribution is little different adding value to the model.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8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Model Experiments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98" name="Google Shape;198;p48"/>
          <p:cNvSpPr txBox="1"/>
          <p:nvPr>
            <p:ph idx="1" type="subTitle"/>
          </p:nvPr>
        </p:nvSpPr>
        <p:spPr>
          <a:xfrm>
            <a:off x="311700" y="723125"/>
            <a:ext cx="85206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Experiment 1: Complete Data Model</a:t>
            </a:r>
            <a:endParaRPr sz="1800"/>
          </a:p>
        </p:txBody>
      </p:sp>
      <p:sp>
        <p:nvSpPr>
          <p:cNvPr id="199" name="Google Shape;199;p48"/>
          <p:cNvSpPr txBox="1"/>
          <p:nvPr/>
        </p:nvSpPr>
        <p:spPr>
          <a:xfrm>
            <a:off x="5118425" y="723125"/>
            <a:ext cx="2183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Algorithms applied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</p:txBody>
      </p:sp>
      <p:graphicFrame>
        <p:nvGraphicFramePr>
          <p:cNvPr id="200" name="Google Shape;200;p48"/>
          <p:cNvGraphicFramePr/>
          <p:nvPr/>
        </p:nvGraphicFramePr>
        <p:xfrm>
          <a:off x="3248700" y="1346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{5750A0C7-B642-42B8-BC1B-F76B5EF8D21C}</a:tableStyleId>
              </a:tblPr>
              <a:tblGrid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Algorithm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Accuracy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Train | Test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Precision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(Fraud class)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Train | Test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Recall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(Fraud class)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Train | Test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Gradient Boosting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/>
                        <a:t>0.98 | 0.99</a:t>
                      </a:r>
                      <a:endParaRPr sz="105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0.98 | 0.11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0.16 | 0.11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Logistic Regression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0.98 | 0.99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0.50 | 0.0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0.01 | 0.0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Support Vector Machine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0.98 | 0.99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 | 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 | 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1" name="Google Shape;201;p48"/>
          <p:cNvSpPr txBox="1"/>
          <p:nvPr/>
        </p:nvSpPr>
        <p:spPr>
          <a:xfrm>
            <a:off x="183675" y="1237200"/>
            <a:ext cx="2939100" cy="26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In case of Imbalanced data sets</a:t>
            </a:r>
            <a:r>
              <a:rPr lang="en"/>
              <a:t> : Accuracy is fallacy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Precision represents the accuracy of the model's predicting, i.e., percentage of accurate predictions out of total fraud predictions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Recall represents the percentage of actual fraud cases captured by the model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9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Model Experiments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07" name="Google Shape;207;p49"/>
          <p:cNvSpPr txBox="1"/>
          <p:nvPr>
            <p:ph idx="1" type="subTitle"/>
          </p:nvPr>
        </p:nvSpPr>
        <p:spPr>
          <a:xfrm>
            <a:off x="311700" y="723125"/>
            <a:ext cx="85206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Experiment 2: Using data of retailers having fraudulent transactions</a:t>
            </a:r>
            <a:endParaRPr sz="1800"/>
          </a:p>
        </p:txBody>
      </p:sp>
      <p:pic>
        <p:nvPicPr>
          <p:cNvPr id="208" name="Google Shape;208;p49" title="Retailer Rati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5800" y="1270550"/>
            <a:ext cx="5296551" cy="34168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9" name="Google Shape;209;p49"/>
          <p:cNvGraphicFramePr/>
          <p:nvPr/>
        </p:nvGraphicFramePr>
        <p:xfrm>
          <a:off x="311700" y="1831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{5750A0C7-B642-42B8-BC1B-F76B5EF8D21C}</a:tableStyleId>
              </a:tblPr>
              <a:tblGrid>
                <a:gridCol w="1602675"/>
                <a:gridCol w="1602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Retailers</a:t>
                      </a:r>
                      <a:endParaRPr b="1" sz="11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Count</a:t>
                      </a:r>
                      <a:endParaRPr b="1" sz="11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Retailers with no fraud</a:t>
                      </a:r>
                      <a:endParaRPr sz="11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4411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Retailers who have committed fraud at least once</a:t>
                      </a:r>
                      <a:endParaRPr sz="11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43434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84</a:t>
                      </a:r>
                      <a:endParaRPr sz="1100">
                        <a:solidFill>
                          <a:srgbClr val="43434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0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Model Experiments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15" name="Google Shape;215;p50"/>
          <p:cNvSpPr txBox="1"/>
          <p:nvPr>
            <p:ph idx="1" type="subTitle"/>
          </p:nvPr>
        </p:nvSpPr>
        <p:spPr>
          <a:xfrm>
            <a:off x="311700" y="723125"/>
            <a:ext cx="85206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Experiment 2: Using data of retailers having fraudulent transactions</a:t>
            </a:r>
            <a:endParaRPr sz="1800"/>
          </a:p>
        </p:txBody>
      </p:sp>
      <p:pic>
        <p:nvPicPr>
          <p:cNvPr id="216" name="Google Shape;21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8325" y="1080125"/>
            <a:ext cx="5525675" cy="406337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50"/>
          <p:cNvSpPr txBox="1"/>
          <p:nvPr/>
        </p:nvSpPr>
        <p:spPr>
          <a:xfrm>
            <a:off x="311700" y="1163400"/>
            <a:ext cx="3138000" cy="26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Chart represents the relative importance of the features for the GBM Model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Most Important feature for the model is </a:t>
            </a:r>
            <a:r>
              <a:rPr b="1" lang="en"/>
              <a:t>‘Instant Cashes Count’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Also, it can be noticed that both of the new engineered features are in the Top 10 /15 features, thus adding value to the model </a:t>
            </a:r>
            <a:endParaRPr/>
          </a:p>
        </p:txBody>
      </p:sp>
      <p:sp>
        <p:nvSpPr>
          <p:cNvPr id="218" name="Google Shape;218;p50"/>
          <p:cNvSpPr/>
          <p:nvPr/>
        </p:nvSpPr>
        <p:spPr>
          <a:xfrm>
            <a:off x="5480275" y="3719850"/>
            <a:ext cx="244800" cy="11787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1"/>
          <p:cNvSpPr txBox="1"/>
          <p:nvPr>
            <p:ph type="title"/>
          </p:nvPr>
        </p:nvSpPr>
        <p:spPr>
          <a:xfrm>
            <a:off x="311700" y="92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Model Experiments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24" name="Google Shape;224;p51"/>
          <p:cNvSpPr txBox="1"/>
          <p:nvPr>
            <p:ph idx="1" type="body"/>
          </p:nvPr>
        </p:nvSpPr>
        <p:spPr>
          <a:xfrm>
            <a:off x="376125" y="574975"/>
            <a:ext cx="8031600" cy="6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Experiment 2: Using data of retailers having fraudulent transactions</a:t>
            </a:r>
            <a:endParaRPr sz="1800"/>
          </a:p>
        </p:txBody>
      </p:sp>
      <p:pic>
        <p:nvPicPr>
          <p:cNvPr id="225" name="Google Shape;22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4075" y="1217875"/>
            <a:ext cx="5689925" cy="357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51"/>
          <p:cNvSpPr txBox="1"/>
          <p:nvPr/>
        </p:nvSpPr>
        <p:spPr>
          <a:xfrm>
            <a:off x="86200" y="1217875"/>
            <a:ext cx="32301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Threshold Analysis: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Discussing GBM results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Putting threshold over the model's output probabilities help in managing the trade off between precision and recall for the fraud class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As can be seen from the graph, threshold of 0.4 and 0.5 makes sense from business perspective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By </a:t>
            </a:r>
            <a:r>
              <a:rPr b="1" lang="en"/>
              <a:t>predicting </a:t>
            </a:r>
            <a:r>
              <a:rPr lang="en"/>
              <a:t>93 records as fraud out of total 9652 test data points here, model was able to correctly </a:t>
            </a:r>
            <a:r>
              <a:rPr b="1" lang="en"/>
              <a:t>identify </a:t>
            </a:r>
            <a:r>
              <a:rPr lang="en"/>
              <a:t>11 fraud cases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51"/>
          <p:cNvSpPr/>
          <p:nvPr/>
        </p:nvSpPr>
        <p:spPr>
          <a:xfrm>
            <a:off x="3612700" y="2877900"/>
            <a:ext cx="5403600" cy="642900"/>
          </a:xfrm>
          <a:prstGeom prst="rect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51"/>
          <p:cNvSpPr/>
          <p:nvPr/>
        </p:nvSpPr>
        <p:spPr>
          <a:xfrm>
            <a:off x="7011075" y="1613075"/>
            <a:ext cx="505200" cy="317400"/>
          </a:xfrm>
          <a:prstGeom prst="ellipse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2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Model Experiments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34" name="Google Shape;234;p52"/>
          <p:cNvSpPr txBox="1"/>
          <p:nvPr>
            <p:ph idx="1" type="subTitle"/>
          </p:nvPr>
        </p:nvSpPr>
        <p:spPr>
          <a:xfrm>
            <a:off x="311700" y="723125"/>
            <a:ext cx="85206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Experiment 3: Retailer specific model</a:t>
            </a:r>
            <a:endParaRPr sz="1800"/>
          </a:p>
        </p:txBody>
      </p:sp>
      <p:sp>
        <p:nvSpPr>
          <p:cNvPr id="235" name="Google Shape;235;p52"/>
          <p:cNvSpPr txBox="1"/>
          <p:nvPr/>
        </p:nvSpPr>
        <p:spPr>
          <a:xfrm>
            <a:off x="474575" y="1484875"/>
            <a:ext cx="3324300" cy="26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Total unique retailers : 4495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No of models : 4495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Tried for top 5</a:t>
            </a:r>
            <a:endParaRPr b="1" sz="1600"/>
          </a:p>
        </p:txBody>
      </p:sp>
      <p:sp>
        <p:nvSpPr>
          <p:cNvPr id="236" name="Google Shape;236;p52"/>
          <p:cNvSpPr txBox="1"/>
          <p:nvPr/>
        </p:nvSpPr>
        <p:spPr>
          <a:xfrm>
            <a:off x="4748063" y="1128763"/>
            <a:ext cx="34443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5 Retailers involved in illicit activities</a:t>
            </a:r>
            <a:endParaRPr/>
          </a:p>
        </p:txBody>
      </p:sp>
      <p:pic>
        <p:nvPicPr>
          <p:cNvPr id="237" name="Google Shape;23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0375" y="1618678"/>
            <a:ext cx="3133714" cy="26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3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Model Experiments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43" name="Google Shape;243;p53"/>
          <p:cNvSpPr txBox="1"/>
          <p:nvPr>
            <p:ph idx="1" type="subTitle"/>
          </p:nvPr>
        </p:nvSpPr>
        <p:spPr>
          <a:xfrm>
            <a:off x="311700" y="723125"/>
            <a:ext cx="85206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Experiment 3: Retailer specific model</a:t>
            </a:r>
            <a:endParaRPr sz="1800"/>
          </a:p>
        </p:txBody>
      </p:sp>
      <p:pic>
        <p:nvPicPr>
          <p:cNvPr id="244" name="Google Shape;24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0775" y="1255250"/>
            <a:ext cx="5599425" cy="3628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53"/>
          <p:cNvSpPr txBox="1"/>
          <p:nvPr/>
        </p:nvSpPr>
        <p:spPr>
          <a:xfrm>
            <a:off x="311700" y="1377725"/>
            <a:ext cx="2724900" cy="25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Threshold Analysis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Comparing the results with that of a single model, we can see a boost in the performance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At threshold of 0.3, model has a high precision of 0.71 and recall of 0.33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46" name="Google Shape;246;p53"/>
          <p:cNvSpPr/>
          <p:nvPr/>
        </p:nvSpPr>
        <p:spPr>
          <a:xfrm>
            <a:off x="3520850" y="2587050"/>
            <a:ext cx="5418900" cy="2907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53"/>
          <p:cNvSpPr txBox="1"/>
          <p:nvPr/>
        </p:nvSpPr>
        <p:spPr>
          <a:xfrm>
            <a:off x="5327200" y="995025"/>
            <a:ext cx="24186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Retailer Id : 246664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4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Model Experiments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53" name="Google Shape;253;p54"/>
          <p:cNvSpPr txBox="1"/>
          <p:nvPr>
            <p:ph idx="1" type="subTitle"/>
          </p:nvPr>
        </p:nvSpPr>
        <p:spPr>
          <a:xfrm>
            <a:off x="311700" y="723125"/>
            <a:ext cx="85206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Experiment 3: Retailer specific model</a:t>
            </a:r>
            <a:endParaRPr sz="1800"/>
          </a:p>
        </p:txBody>
      </p:sp>
      <p:sp>
        <p:nvSpPr>
          <p:cNvPr id="254" name="Google Shape;254;p54"/>
          <p:cNvSpPr txBox="1"/>
          <p:nvPr/>
        </p:nvSpPr>
        <p:spPr>
          <a:xfrm>
            <a:off x="311700" y="1377725"/>
            <a:ext cx="2724900" cy="25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Threshold Analysis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Comparing the results with that of a single model, we can see a boost in the performance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At threshold of 0.4, model has a high precision of 0.50 and recall of 0.25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54"/>
          <p:cNvSpPr txBox="1"/>
          <p:nvPr/>
        </p:nvSpPr>
        <p:spPr>
          <a:xfrm>
            <a:off x="5327200" y="995025"/>
            <a:ext cx="2418600" cy="2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Retailer Id : </a:t>
            </a:r>
            <a:r>
              <a:rPr lang="en"/>
              <a:t>250605</a:t>
            </a:r>
            <a:endParaRPr/>
          </a:p>
        </p:txBody>
      </p:sp>
      <p:pic>
        <p:nvPicPr>
          <p:cNvPr id="256" name="Google Shape;25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5493" y="1285725"/>
            <a:ext cx="5551081" cy="358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54"/>
          <p:cNvSpPr/>
          <p:nvPr/>
        </p:nvSpPr>
        <p:spPr>
          <a:xfrm>
            <a:off x="3582075" y="2908525"/>
            <a:ext cx="5311800" cy="2907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5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Model Experiments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63" name="Google Shape;263;p55"/>
          <p:cNvSpPr txBox="1"/>
          <p:nvPr>
            <p:ph idx="1" type="subTitle"/>
          </p:nvPr>
        </p:nvSpPr>
        <p:spPr>
          <a:xfrm>
            <a:off x="311700" y="723125"/>
            <a:ext cx="85206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Real World Application: Reducing Manual Efforts</a:t>
            </a:r>
            <a:endParaRPr sz="1800"/>
          </a:p>
        </p:txBody>
      </p:sp>
      <p:sp>
        <p:nvSpPr>
          <p:cNvPr id="264" name="Google Shape;264;p55"/>
          <p:cNvSpPr txBox="1"/>
          <p:nvPr/>
        </p:nvSpPr>
        <p:spPr>
          <a:xfrm>
            <a:off x="428625" y="1080125"/>
            <a:ext cx="4117800" cy="28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For the real world application, we believe that the final model (or a system of models) can be used to reduce the manual effort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Based on the model's output, we can have a risk threshold associated with it to highlight the transaction as high risk (red), medium risk (yellow) or low risk (green)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Alerts can be generated based on the level of risk and sent to the concerned department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55"/>
          <p:cNvSpPr/>
          <p:nvPr/>
        </p:nvSpPr>
        <p:spPr>
          <a:xfrm>
            <a:off x="5036350" y="1744450"/>
            <a:ext cx="1102200" cy="1255200"/>
          </a:xfrm>
          <a:prstGeom prst="can">
            <a:avLst>
              <a:gd fmla="val 25000" name="adj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55"/>
          <p:cNvSpPr/>
          <p:nvPr/>
        </p:nvSpPr>
        <p:spPr>
          <a:xfrm>
            <a:off x="6429150" y="1744450"/>
            <a:ext cx="1102200" cy="1255200"/>
          </a:xfrm>
          <a:prstGeom prst="can">
            <a:avLst>
              <a:gd fmla="val 25000" name="adj"/>
            </a:avLst>
          </a:prstGeom>
          <a:solidFill>
            <a:srgbClr val="FFD966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55"/>
          <p:cNvSpPr/>
          <p:nvPr/>
        </p:nvSpPr>
        <p:spPr>
          <a:xfrm>
            <a:off x="7821950" y="1744450"/>
            <a:ext cx="1102200" cy="1255200"/>
          </a:xfrm>
          <a:prstGeom prst="can">
            <a:avLst>
              <a:gd fmla="val 25000" name="adj"/>
            </a:avLst>
          </a:prstGeom>
          <a:solidFill>
            <a:srgbClr val="93C47D"/>
          </a:solidFill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55"/>
          <p:cNvSpPr txBox="1"/>
          <p:nvPr/>
        </p:nvSpPr>
        <p:spPr>
          <a:xfrm>
            <a:off x="5082275" y="1178725"/>
            <a:ext cx="3841800" cy="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Risk           Medium Risk          Low Risk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75" y="813299"/>
            <a:ext cx="7807776" cy="41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38"/>
          <p:cNvSpPr txBox="1"/>
          <p:nvPr/>
        </p:nvSpPr>
        <p:spPr>
          <a:xfrm>
            <a:off x="398000" y="137775"/>
            <a:ext cx="68427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C000"/>
                </a:highlight>
              </a:rPr>
              <a:t>Project Lifecycle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6"/>
          <p:cNvSpPr txBox="1"/>
          <p:nvPr>
            <p:ph idx="1" type="subTitle"/>
          </p:nvPr>
        </p:nvSpPr>
        <p:spPr>
          <a:xfrm>
            <a:off x="373300" y="814975"/>
            <a:ext cx="75087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Aid for Human Intervention</a:t>
            </a:r>
            <a:endParaRPr/>
          </a:p>
        </p:txBody>
      </p:sp>
      <p:sp>
        <p:nvSpPr>
          <p:cNvPr id="274" name="Google Shape;274;p56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Geographical Data - </a:t>
            </a:r>
            <a:r>
              <a:rPr lang="en" sz="2400"/>
              <a:t>Interim</a:t>
            </a:r>
            <a:r>
              <a:rPr lang="en" sz="2400"/>
              <a:t> Solution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75" name="Google Shape;275;p56"/>
          <p:cNvSpPr txBox="1"/>
          <p:nvPr/>
        </p:nvSpPr>
        <p:spPr>
          <a:xfrm>
            <a:off x="557425" y="1355550"/>
            <a:ext cx="7508700" cy="23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Threshold analysis will allow us to identify high risk retailers at the time a ticket is sold</a:t>
            </a:r>
            <a:endParaRPr b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When high risk clients are predicted we can provide other retailers in surrounding location, which may provide a </a:t>
            </a:r>
            <a:r>
              <a:rPr b="1" lang="en" sz="1800"/>
              <a:t>fraudulent validation</a:t>
            </a:r>
            <a:endParaRPr b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 sz="1800"/>
              <a:t>Unproven metric to provide supporting evidence</a:t>
            </a:r>
            <a:r>
              <a:rPr lang="en"/>
              <a:t> 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7"/>
          <p:cNvSpPr txBox="1"/>
          <p:nvPr>
            <p:ph type="title"/>
          </p:nvPr>
        </p:nvSpPr>
        <p:spPr>
          <a:xfrm>
            <a:off x="311700" y="242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Going Forward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81" name="Google Shape;281;p57"/>
          <p:cNvSpPr txBox="1"/>
          <p:nvPr/>
        </p:nvSpPr>
        <p:spPr>
          <a:xfrm>
            <a:off x="431275" y="1049925"/>
            <a:ext cx="6628500" cy="26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Clarify business objective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When ticket is sold vs. when ticket is validated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Entertain predetermined </a:t>
            </a:r>
            <a:r>
              <a:rPr b="1" lang="en"/>
              <a:t>cashing</a:t>
            </a:r>
            <a:r>
              <a:rPr b="1" lang="en"/>
              <a:t> statistics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How often are people </a:t>
            </a:r>
            <a:r>
              <a:rPr b="1" lang="en"/>
              <a:t>supposed</a:t>
            </a:r>
            <a:r>
              <a:rPr b="1" lang="en"/>
              <a:t> to win given what </a:t>
            </a:r>
            <a:r>
              <a:rPr b="1" lang="en"/>
              <a:t>batch</a:t>
            </a:r>
            <a:r>
              <a:rPr b="1" lang="en"/>
              <a:t> their ticket was purchased from?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Is it ideal to track every lottery ticket SCEL sells?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Is the effort </a:t>
            </a:r>
            <a:r>
              <a:rPr b="1" lang="en"/>
              <a:t>worth</a:t>
            </a:r>
            <a:r>
              <a:rPr b="1" lang="en"/>
              <a:t> the profit from this perspective?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Build different models based on the business type</a:t>
            </a:r>
            <a:endParaRPr b="1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Different businesses have different behaviors</a:t>
            </a:r>
            <a:r>
              <a:rPr b="1" lang="en" sz="1600"/>
              <a:t> 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</p:txBody>
      </p:sp>
      <p:sp>
        <p:nvSpPr>
          <p:cNvPr id="282" name="Google Shape;282;p57"/>
          <p:cNvSpPr txBox="1"/>
          <p:nvPr>
            <p:ph idx="1" type="subTitle"/>
          </p:nvPr>
        </p:nvSpPr>
        <p:spPr>
          <a:xfrm>
            <a:off x="311700" y="692925"/>
            <a:ext cx="7508700" cy="3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we’ve learned from what we haven’t learned 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8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Idea to be implemented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88" name="Google Shape;288;p58"/>
          <p:cNvSpPr txBox="1"/>
          <p:nvPr>
            <p:ph idx="1" type="subTitle"/>
          </p:nvPr>
        </p:nvSpPr>
        <p:spPr>
          <a:xfrm>
            <a:off x="311700" y="281300"/>
            <a:ext cx="8520600" cy="83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Pareto principle- 80% are frauds committed by 20% Business Type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</a:t>
            </a:r>
            <a:endParaRPr sz="1800"/>
          </a:p>
        </p:txBody>
      </p:sp>
      <p:pic>
        <p:nvPicPr>
          <p:cNvPr id="289" name="Google Shape;28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875" y="1025650"/>
            <a:ext cx="8198323" cy="4000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58"/>
          <p:cNvSpPr/>
          <p:nvPr/>
        </p:nvSpPr>
        <p:spPr>
          <a:xfrm>
            <a:off x="979725" y="2005350"/>
            <a:ext cx="1377600" cy="3021000"/>
          </a:xfrm>
          <a:prstGeom prst="rect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3">
            <a:alphaModFix/>
          </a:blip>
          <a:stretch>
            <a:fillRect b="0" l="0" r="0" t="0"/>
          </a:stretch>
        </a:blip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FFFFFF"/>
                </a:solidFill>
                <a:highlight>
                  <a:srgbClr val="000000"/>
                </a:highlight>
              </a:rPr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9"/>
          <p:cNvSpPr txBox="1"/>
          <p:nvPr>
            <p:ph type="title"/>
          </p:nvPr>
        </p:nvSpPr>
        <p:spPr>
          <a:xfrm>
            <a:off x="311700" y="83075"/>
            <a:ext cx="8520600" cy="3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400">
                <a:highlight>
                  <a:srgbClr val="FFC000"/>
                </a:highlight>
              </a:rPr>
              <a:t>Project Overview</a:t>
            </a:r>
            <a:endParaRPr sz="2400">
              <a:highlight>
                <a:srgbClr val="FFC000"/>
              </a:highlight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2 datasets: Retailer daily sales and “Detected” fraud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Develop an algorithm to identify retailer outliers which may indicate involvement in illicit activities.</a:t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rgbClr val="FFC000"/>
                </a:highlight>
              </a:rPr>
              <a:t>Challenges</a:t>
            </a:r>
            <a:endParaRPr sz="2400">
              <a:highlight>
                <a:srgbClr val="FFC000"/>
              </a:highlight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Super Imbalanced dataset (&lt;0.2% “fraud” of the total)</a:t>
            </a:r>
            <a:endParaRPr sz="2400"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Insufficient sales dataset, cannot distinguish between sales and validations (different locations)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2556" y="0"/>
            <a:ext cx="533218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40"/>
          <p:cNvSpPr txBox="1"/>
          <p:nvPr>
            <p:ph type="title"/>
          </p:nvPr>
        </p:nvSpPr>
        <p:spPr>
          <a:xfrm>
            <a:off x="0" y="0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rgbClr val="FFC000"/>
                </a:highlight>
              </a:rPr>
              <a:t>Data Glimpse 1</a:t>
            </a:r>
            <a:endParaRPr sz="3600">
              <a:highlight>
                <a:srgbClr val="FFC000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chemeClr val="lt1"/>
                </a:highlight>
              </a:rPr>
              <a:t>Which retailer has the </a:t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chemeClr val="lt1"/>
                </a:highlight>
              </a:rPr>
              <a:t>most detected fraud cases?</a:t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1"/>
          <p:cNvSpPr txBox="1"/>
          <p:nvPr>
            <p:ph type="title"/>
          </p:nvPr>
        </p:nvSpPr>
        <p:spPr>
          <a:xfrm>
            <a:off x="0" y="214150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rgbClr val="FFC000"/>
                </a:highlight>
              </a:rPr>
              <a:t>Data Glimpse 2</a:t>
            </a:r>
            <a:endParaRPr sz="3600">
              <a:highlight>
                <a:srgbClr val="FFC000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chemeClr val="lt1"/>
                </a:highlight>
              </a:rPr>
              <a:t>Where is the </a:t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rgbClr val="FFC000"/>
                </a:highlight>
              </a:rPr>
              <a:t>Scotchman</a:t>
            </a:r>
            <a:r>
              <a:rPr lang="en" sz="2400">
                <a:highlight>
                  <a:schemeClr val="lt1"/>
                </a:highlight>
              </a:rPr>
              <a:t> located?</a:t>
            </a:r>
            <a:endParaRPr sz="2400">
              <a:highlight>
                <a:schemeClr val="lt1"/>
              </a:highlight>
            </a:endParaRPr>
          </a:p>
        </p:txBody>
      </p:sp>
      <p:pic>
        <p:nvPicPr>
          <p:cNvPr id="152" name="Google Shape;15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7275" y="0"/>
            <a:ext cx="5596725" cy="508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2"/>
          <p:cNvSpPr txBox="1"/>
          <p:nvPr>
            <p:ph type="title"/>
          </p:nvPr>
        </p:nvSpPr>
        <p:spPr>
          <a:xfrm>
            <a:off x="0" y="214150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rgbClr val="FFC000"/>
                </a:highlight>
              </a:rPr>
              <a:t>Data Glimpse 3</a:t>
            </a:r>
            <a:endParaRPr sz="3600">
              <a:highlight>
                <a:srgbClr val="FFC000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chemeClr val="lt1"/>
                </a:highlight>
              </a:rPr>
              <a:t>What type of business </a:t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highlight>
                  <a:schemeClr val="lt1"/>
                </a:highlight>
              </a:rPr>
              <a:t>the </a:t>
            </a:r>
            <a:r>
              <a:rPr lang="en" sz="2400">
                <a:highlight>
                  <a:srgbClr val="FFC000"/>
                </a:highlight>
              </a:rPr>
              <a:t>Scotchman</a:t>
            </a:r>
            <a:r>
              <a:rPr lang="en" sz="2400">
                <a:highlight>
                  <a:schemeClr val="lt1"/>
                </a:highlight>
              </a:rPr>
              <a:t> is?</a:t>
            </a:r>
            <a:endParaRPr sz="2400">
              <a:highlight>
                <a:schemeClr val="lt1"/>
              </a:highlight>
            </a:endParaRPr>
          </a:p>
        </p:txBody>
      </p:sp>
      <p:pic>
        <p:nvPicPr>
          <p:cNvPr id="158" name="Google Shape;15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7575" y="160725"/>
            <a:ext cx="5736426" cy="4790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3"/>
          <p:cNvSpPr txBox="1"/>
          <p:nvPr>
            <p:ph type="title"/>
          </p:nvPr>
        </p:nvSpPr>
        <p:spPr>
          <a:xfrm>
            <a:off x="0" y="214150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highlight>
                  <a:srgbClr val="FFC000"/>
                </a:highlight>
              </a:rPr>
              <a:t>Data Glimpse 4 </a:t>
            </a:r>
            <a:endParaRPr sz="3600">
              <a:highlight>
                <a:srgbClr val="FFC000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</p:txBody>
      </p:sp>
      <p:pic>
        <p:nvPicPr>
          <p:cNvPr id="164" name="Google Shape;16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75125"/>
            <a:ext cx="9143999" cy="39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4"/>
          <p:cNvSpPr txBox="1"/>
          <p:nvPr>
            <p:ph type="title"/>
          </p:nvPr>
        </p:nvSpPr>
        <p:spPr>
          <a:xfrm>
            <a:off x="0" y="214150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highlight>
                  <a:srgbClr val="FFC000"/>
                </a:highlight>
              </a:rPr>
              <a:t>A Working </a:t>
            </a:r>
            <a:endParaRPr sz="3600">
              <a:highlight>
                <a:srgbClr val="FFC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highlight>
                  <a:srgbClr val="FFC000"/>
                </a:highlight>
              </a:rPr>
              <a:t>Dashboard</a:t>
            </a:r>
            <a:r>
              <a:rPr lang="en" sz="3600">
                <a:highlight>
                  <a:srgbClr val="FFC000"/>
                </a:highlight>
              </a:rPr>
              <a:t> </a:t>
            </a:r>
            <a:endParaRPr sz="3600">
              <a:highlight>
                <a:srgbClr val="FFC000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</p:txBody>
      </p:sp>
      <p:pic>
        <p:nvPicPr>
          <p:cNvPr id="170" name="Google Shape;17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907" y="0"/>
            <a:ext cx="641008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5"/>
          <p:cNvSpPr txBox="1"/>
          <p:nvPr>
            <p:ph type="title"/>
          </p:nvPr>
        </p:nvSpPr>
        <p:spPr>
          <a:xfrm>
            <a:off x="0" y="214150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highlight>
                  <a:srgbClr val="FFC000"/>
                </a:highlight>
              </a:rPr>
              <a:t>A Working </a:t>
            </a:r>
            <a:endParaRPr sz="3600">
              <a:highlight>
                <a:srgbClr val="FFC000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highlight>
                  <a:srgbClr val="FFC000"/>
                </a:highlight>
              </a:rPr>
              <a:t>Dashboard </a:t>
            </a:r>
            <a:endParaRPr sz="3600">
              <a:highlight>
                <a:srgbClr val="FFC000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lt1"/>
              </a:highlight>
            </a:endParaRPr>
          </a:p>
        </p:txBody>
      </p:sp>
      <p:pic>
        <p:nvPicPr>
          <p:cNvPr id="176" name="Google Shape;17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7253" y="0"/>
            <a:ext cx="599674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SU Template">
  <a:themeElements>
    <a:clrScheme name="ASU Pallet">
      <a:dk1>
        <a:srgbClr val="000000"/>
      </a:dk1>
      <a:lt1>
        <a:srgbClr val="FFFFFF"/>
      </a:lt1>
      <a:dk2>
        <a:srgbClr val="951D40"/>
      </a:dk2>
      <a:lt2>
        <a:srgbClr val="5C6670"/>
      </a:lt2>
      <a:accent1>
        <a:srgbClr val="FFC627"/>
      </a:accent1>
      <a:accent2>
        <a:srgbClr val="95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000000"/>
      </a:accent6>
      <a:hlink>
        <a:srgbClr val="951D40"/>
      </a:hlink>
      <a:folHlink>
        <a:srgbClr val="5C66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SU Template">
  <a:themeElements>
    <a:clrScheme name="ASU Pallet">
      <a:dk1>
        <a:srgbClr val="000000"/>
      </a:dk1>
      <a:lt1>
        <a:srgbClr val="FFFFFF"/>
      </a:lt1>
      <a:dk2>
        <a:srgbClr val="951D40"/>
      </a:dk2>
      <a:lt2>
        <a:srgbClr val="5C6670"/>
      </a:lt2>
      <a:accent1>
        <a:srgbClr val="FFC627"/>
      </a:accent1>
      <a:accent2>
        <a:srgbClr val="95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000000"/>
      </a:accent6>
      <a:hlink>
        <a:srgbClr val="951D40"/>
      </a:hlink>
      <a:folHlink>
        <a:srgbClr val="5C66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